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2"/>
  </p:sldMasterIdLst>
  <p:notesMasterIdLst>
    <p:notesMasterId r:id="rId24"/>
  </p:notesMasterIdLst>
  <p:handoutMasterIdLst>
    <p:handoutMasterId r:id="rId25"/>
  </p:handoutMasterIdLst>
  <p:sldIdLst>
    <p:sldId id="272" r:id="rId3"/>
    <p:sldId id="278" r:id="rId4"/>
    <p:sldId id="281" r:id="rId5"/>
    <p:sldId id="280" r:id="rId6"/>
    <p:sldId id="320" r:id="rId7"/>
    <p:sldId id="321" r:id="rId8"/>
    <p:sldId id="319" r:id="rId9"/>
    <p:sldId id="283" r:id="rId10"/>
    <p:sldId id="313" r:id="rId11"/>
    <p:sldId id="314" r:id="rId12"/>
    <p:sldId id="317" r:id="rId13"/>
    <p:sldId id="315" r:id="rId14"/>
    <p:sldId id="316" r:id="rId15"/>
    <p:sldId id="318" r:id="rId16"/>
    <p:sldId id="285" r:id="rId17"/>
    <p:sldId id="286" r:id="rId18"/>
    <p:sldId id="287" r:id="rId19"/>
    <p:sldId id="288" r:id="rId20"/>
    <p:sldId id="322" r:id="rId21"/>
    <p:sldId id="310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8B8"/>
    <a:srgbClr val="009ED6"/>
    <a:srgbClr val="009BD2"/>
    <a:srgbClr val="8A152B"/>
    <a:srgbClr val="00668A"/>
    <a:srgbClr val="007FAC"/>
    <a:srgbClr val="7C9F90"/>
    <a:srgbClr val="ADA387"/>
    <a:srgbClr val="A4A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1045" autoAdjust="0"/>
  </p:normalViewPr>
  <p:slideViewPr>
    <p:cSldViewPr>
      <p:cViewPr varScale="1">
        <p:scale>
          <a:sx n="68" d="100"/>
          <a:sy n="68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B61C4-0C59-104A-8F99-BD972B649DA9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B5F6B-4E60-D34F-8E1E-FD3AA7DFCC0F}">
      <dgm:prSet phldrT="[Text]"/>
      <dgm:spPr/>
      <dgm:t>
        <a:bodyPr/>
        <a:lstStyle/>
        <a:p>
          <a:r>
            <a:rPr lang="en-US" dirty="0" smtClean="0"/>
            <a:t>ICD 9</a:t>
          </a:r>
          <a:endParaRPr lang="en-US" dirty="0"/>
        </a:p>
      </dgm:t>
    </dgm:pt>
    <dgm:pt modelId="{25DF3E49-D012-2142-A09E-DDAD33885E1F}" type="parTrans" cxnId="{02D5E7C4-F2A8-244E-A2CE-54EE3210F68B}">
      <dgm:prSet/>
      <dgm:spPr/>
      <dgm:t>
        <a:bodyPr/>
        <a:lstStyle/>
        <a:p>
          <a:endParaRPr lang="en-US"/>
        </a:p>
      </dgm:t>
    </dgm:pt>
    <dgm:pt modelId="{DE0C8BDA-3B30-2A4D-AA5C-7F42A2E3D7B5}" type="sibTrans" cxnId="{02D5E7C4-F2A8-244E-A2CE-54EE3210F68B}">
      <dgm:prSet/>
      <dgm:spPr/>
      <dgm:t>
        <a:bodyPr/>
        <a:lstStyle/>
        <a:p>
          <a:endParaRPr lang="en-US"/>
        </a:p>
      </dgm:t>
    </dgm:pt>
    <dgm:pt modelId="{F4B9293E-2E56-ED44-A9AA-C97B62E9BCDC}">
      <dgm:prSet phldrT="[Text]"/>
      <dgm:spPr/>
      <dgm:t>
        <a:bodyPr/>
        <a:lstStyle/>
        <a:p>
          <a:r>
            <a:rPr lang="en-US" dirty="0" smtClean="0"/>
            <a:t>Diagnosis 14,000</a:t>
          </a:r>
          <a:endParaRPr lang="en-US" dirty="0"/>
        </a:p>
      </dgm:t>
    </dgm:pt>
    <dgm:pt modelId="{4D34415D-ABE6-884A-B07E-E21416FA3979}" type="parTrans" cxnId="{E21B573C-C62E-6946-94D6-11D5BCB4EA25}">
      <dgm:prSet/>
      <dgm:spPr/>
      <dgm:t>
        <a:bodyPr/>
        <a:lstStyle/>
        <a:p>
          <a:endParaRPr lang="en-US"/>
        </a:p>
      </dgm:t>
    </dgm:pt>
    <dgm:pt modelId="{1D5F7C6A-0218-8145-9F5C-6B6E51F0B2A2}" type="sibTrans" cxnId="{E21B573C-C62E-6946-94D6-11D5BCB4EA25}">
      <dgm:prSet/>
      <dgm:spPr/>
      <dgm:t>
        <a:bodyPr/>
        <a:lstStyle/>
        <a:p>
          <a:endParaRPr lang="en-US"/>
        </a:p>
      </dgm:t>
    </dgm:pt>
    <dgm:pt modelId="{06728FE0-20EC-F74A-868B-1CE24376ED8C}">
      <dgm:prSet phldrT="[Text]"/>
      <dgm:spPr/>
      <dgm:t>
        <a:bodyPr/>
        <a:lstStyle/>
        <a:p>
          <a:r>
            <a:rPr lang="en-US" dirty="0" smtClean="0"/>
            <a:t>Procedures</a:t>
          </a:r>
        </a:p>
        <a:p>
          <a:r>
            <a:rPr lang="en-US" dirty="0" smtClean="0"/>
            <a:t>4,000</a:t>
          </a:r>
          <a:endParaRPr lang="en-US" dirty="0"/>
        </a:p>
      </dgm:t>
    </dgm:pt>
    <dgm:pt modelId="{5FD4B182-A9C3-2F46-82EE-C3A1D1B2A05A}" type="parTrans" cxnId="{36D90B9C-814A-1D4B-8052-8F4C195C118D}">
      <dgm:prSet/>
      <dgm:spPr/>
      <dgm:t>
        <a:bodyPr/>
        <a:lstStyle/>
        <a:p>
          <a:endParaRPr lang="en-US"/>
        </a:p>
      </dgm:t>
    </dgm:pt>
    <dgm:pt modelId="{238F3661-7720-D14E-88AC-5BC741A5A298}" type="sibTrans" cxnId="{36D90B9C-814A-1D4B-8052-8F4C195C118D}">
      <dgm:prSet/>
      <dgm:spPr/>
      <dgm:t>
        <a:bodyPr/>
        <a:lstStyle/>
        <a:p>
          <a:endParaRPr lang="en-US"/>
        </a:p>
      </dgm:t>
    </dgm:pt>
    <dgm:pt modelId="{DE3B90F2-6C73-6540-8083-B9D61A449B2D}">
      <dgm:prSet phldrT="[Text]"/>
      <dgm:spPr/>
      <dgm:t>
        <a:bodyPr/>
        <a:lstStyle/>
        <a:p>
          <a:r>
            <a:rPr lang="en-US" dirty="0" smtClean="0"/>
            <a:t>ICD 10</a:t>
          </a:r>
          <a:endParaRPr lang="en-US" dirty="0"/>
        </a:p>
      </dgm:t>
    </dgm:pt>
    <dgm:pt modelId="{C4229F21-05F1-F14A-92D2-0103C3AB08B1}" type="parTrans" cxnId="{D419C357-6299-144D-A4AD-BD2667740FDE}">
      <dgm:prSet/>
      <dgm:spPr/>
      <dgm:t>
        <a:bodyPr/>
        <a:lstStyle/>
        <a:p>
          <a:endParaRPr lang="en-US"/>
        </a:p>
      </dgm:t>
    </dgm:pt>
    <dgm:pt modelId="{5CF7A7B3-6308-4242-982D-AE34CD2AE74D}" type="sibTrans" cxnId="{D419C357-6299-144D-A4AD-BD2667740FDE}">
      <dgm:prSet/>
      <dgm:spPr/>
      <dgm:t>
        <a:bodyPr/>
        <a:lstStyle/>
        <a:p>
          <a:endParaRPr lang="en-US"/>
        </a:p>
      </dgm:t>
    </dgm:pt>
    <dgm:pt modelId="{07A8AD8F-8BC6-A349-8BC4-1ADE0D513ED4}">
      <dgm:prSet phldrT="[Text]"/>
      <dgm:spPr/>
      <dgm:t>
        <a:bodyPr/>
        <a:lstStyle/>
        <a:p>
          <a:r>
            <a:rPr lang="en-US" dirty="0" smtClean="0"/>
            <a:t>Diagnosis</a:t>
          </a:r>
        </a:p>
        <a:p>
          <a:r>
            <a:rPr lang="en-US" dirty="0" smtClean="0"/>
            <a:t>68,000</a:t>
          </a:r>
          <a:endParaRPr lang="en-US" dirty="0"/>
        </a:p>
      </dgm:t>
    </dgm:pt>
    <dgm:pt modelId="{3BE91CA9-AAD4-354F-8DF8-17D5974ADC14}" type="parTrans" cxnId="{4503EB30-EBEC-6B40-A913-C690D4B52F3F}">
      <dgm:prSet/>
      <dgm:spPr/>
      <dgm:t>
        <a:bodyPr/>
        <a:lstStyle/>
        <a:p>
          <a:endParaRPr lang="en-US"/>
        </a:p>
      </dgm:t>
    </dgm:pt>
    <dgm:pt modelId="{53FA869E-AD39-2F4A-9A43-94ECCB94BDA9}" type="sibTrans" cxnId="{4503EB30-EBEC-6B40-A913-C690D4B52F3F}">
      <dgm:prSet/>
      <dgm:spPr/>
      <dgm:t>
        <a:bodyPr/>
        <a:lstStyle/>
        <a:p>
          <a:endParaRPr lang="en-US"/>
        </a:p>
      </dgm:t>
    </dgm:pt>
    <dgm:pt modelId="{8A251113-388A-2F4B-9B99-B224A8093F7D}">
      <dgm:prSet phldrT="[Text]"/>
      <dgm:spPr/>
      <dgm:t>
        <a:bodyPr/>
        <a:lstStyle/>
        <a:p>
          <a:r>
            <a:rPr lang="en-US" dirty="0" smtClean="0"/>
            <a:t>Procedures</a:t>
          </a:r>
        </a:p>
        <a:p>
          <a:r>
            <a:rPr lang="en-US" dirty="0" smtClean="0"/>
            <a:t>87,000</a:t>
          </a:r>
          <a:endParaRPr lang="en-US" dirty="0"/>
        </a:p>
      </dgm:t>
    </dgm:pt>
    <dgm:pt modelId="{C0CA3A79-D4BC-0948-BDCF-AD9990E5C4A6}" type="parTrans" cxnId="{6326551D-4C22-4E47-81A7-B2794AA49AD0}">
      <dgm:prSet/>
      <dgm:spPr/>
      <dgm:t>
        <a:bodyPr/>
        <a:lstStyle/>
        <a:p>
          <a:endParaRPr lang="en-US"/>
        </a:p>
      </dgm:t>
    </dgm:pt>
    <dgm:pt modelId="{404A3F68-AA57-714C-AAB2-E9DC44504341}" type="sibTrans" cxnId="{6326551D-4C22-4E47-81A7-B2794AA49AD0}">
      <dgm:prSet/>
      <dgm:spPr/>
      <dgm:t>
        <a:bodyPr/>
        <a:lstStyle/>
        <a:p>
          <a:endParaRPr lang="en-US"/>
        </a:p>
      </dgm:t>
    </dgm:pt>
    <dgm:pt modelId="{9D95CDC8-F5B3-9E46-9073-CFCFB8A1C793}" type="pres">
      <dgm:prSet presAssocID="{978B61C4-0C59-104A-8F99-BD972B649D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F75E2B-06BF-704A-A16D-7060895BCD11}" type="pres">
      <dgm:prSet presAssocID="{BEBB5F6B-4E60-D34F-8E1E-FD3AA7DFCC0F}" presName="root" presStyleCnt="0"/>
      <dgm:spPr/>
    </dgm:pt>
    <dgm:pt modelId="{BAFEA8A8-A287-2F42-AC1A-860DAF1979FD}" type="pres">
      <dgm:prSet presAssocID="{BEBB5F6B-4E60-D34F-8E1E-FD3AA7DFCC0F}" presName="rootComposite" presStyleCnt="0"/>
      <dgm:spPr/>
    </dgm:pt>
    <dgm:pt modelId="{E29A8457-B932-2B47-9C9B-C22204397B0F}" type="pres">
      <dgm:prSet presAssocID="{BEBB5F6B-4E60-D34F-8E1E-FD3AA7DFCC0F}" presName="rootText" presStyleLbl="node1" presStyleIdx="0" presStyleCnt="2"/>
      <dgm:spPr/>
      <dgm:t>
        <a:bodyPr/>
        <a:lstStyle/>
        <a:p>
          <a:endParaRPr lang="en-US"/>
        </a:p>
      </dgm:t>
    </dgm:pt>
    <dgm:pt modelId="{BDA9DDBE-B303-B14E-B3CA-FBBD07F22B86}" type="pres">
      <dgm:prSet presAssocID="{BEBB5F6B-4E60-D34F-8E1E-FD3AA7DFCC0F}" presName="rootConnector" presStyleLbl="node1" presStyleIdx="0" presStyleCnt="2"/>
      <dgm:spPr/>
      <dgm:t>
        <a:bodyPr/>
        <a:lstStyle/>
        <a:p>
          <a:endParaRPr lang="en-US"/>
        </a:p>
      </dgm:t>
    </dgm:pt>
    <dgm:pt modelId="{7D8E4DE4-ED20-4E4C-986E-D22F41AE9BA7}" type="pres">
      <dgm:prSet presAssocID="{BEBB5F6B-4E60-D34F-8E1E-FD3AA7DFCC0F}" presName="childShape" presStyleCnt="0"/>
      <dgm:spPr/>
    </dgm:pt>
    <dgm:pt modelId="{431C3846-66A4-8D47-913C-F275AE22D6AC}" type="pres">
      <dgm:prSet presAssocID="{4D34415D-ABE6-884A-B07E-E21416FA397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54BA055D-BE57-2747-B91D-D90D9FD04379}" type="pres">
      <dgm:prSet presAssocID="{F4B9293E-2E56-ED44-A9AA-C97B62E9BCD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2A955-81E2-8E48-827B-21CA62AA7190}" type="pres">
      <dgm:prSet presAssocID="{5FD4B182-A9C3-2F46-82EE-C3A1D1B2A05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260F94EE-AB62-C243-A04F-BC7AE09AFB7C}" type="pres">
      <dgm:prSet presAssocID="{06728FE0-20EC-F74A-868B-1CE24376ED8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C9A6B-FA54-ED44-B73F-BA625EA5DD63}" type="pres">
      <dgm:prSet presAssocID="{DE3B90F2-6C73-6540-8083-B9D61A449B2D}" presName="root" presStyleCnt="0"/>
      <dgm:spPr/>
    </dgm:pt>
    <dgm:pt modelId="{F4569751-AE4E-0D41-A4A9-19D7219CD2C1}" type="pres">
      <dgm:prSet presAssocID="{DE3B90F2-6C73-6540-8083-B9D61A449B2D}" presName="rootComposite" presStyleCnt="0"/>
      <dgm:spPr/>
    </dgm:pt>
    <dgm:pt modelId="{1501CA81-CC45-9B4E-9AB3-792CC927F79D}" type="pres">
      <dgm:prSet presAssocID="{DE3B90F2-6C73-6540-8083-B9D61A449B2D}" presName="rootText" presStyleLbl="node1" presStyleIdx="1" presStyleCnt="2"/>
      <dgm:spPr/>
      <dgm:t>
        <a:bodyPr/>
        <a:lstStyle/>
        <a:p>
          <a:endParaRPr lang="en-US"/>
        </a:p>
      </dgm:t>
    </dgm:pt>
    <dgm:pt modelId="{C19A0BE0-D567-4643-BDFA-4D7A85CFB700}" type="pres">
      <dgm:prSet presAssocID="{DE3B90F2-6C73-6540-8083-B9D61A449B2D}" presName="rootConnector" presStyleLbl="node1" presStyleIdx="1" presStyleCnt="2"/>
      <dgm:spPr/>
      <dgm:t>
        <a:bodyPr/>
        <a:lstStyle/>
        <a:p>
          <a:endParaRPr lang="en-US"/>
        </a:p>
      </dgm:t>
    </dgm:pt>
    <dgm:pt modelId="{B212C3BD-14FB-F643-ABC0-E3BDA3EE17DD}" type="pres">
      <dgm:prSet presAssocID="{DE3B90F2-6C73-6540-8083-B9D61A449B2D}" presName="childShape" presStyleCnt="0"/>
      <dgm:spPr/>
    </dgm:pt>
    <dgm:pt modelId="{34A2FDEB-093F-F94C-9466-D0A2931DAE08}" type="pres">
      <dgm:prSet presAssocID="{3BE91CA9-AAD4-354F-8DF8-17D5974ADC1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416D402-83E8-3D47-8DAF-FDAFA5DC6C53}" type="pres">
      <dgm:prSet presAssocID="{07A8AD8F-8BC6-A349-8BC4-1ADE0D513ED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63E8-F6E1-6C4B-B404-60CE3BD54794}" type="pres">
      <dgm:prSet presAssocID="{C0CA3A79-D4BC-0948-BDCF-AD9990E5C4A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63D85BF4-449D-2D43-836E-2FE46473CAB0}" type="pres">
      <dgm:prSet presAssocID="{8A251113-388A-2F4B-9B99-B224A8093F7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38A91-DC34-EA40-BA13-22311B0CE0DA}" type="presOf" srcId="{06728FE0-20EC-F74A-868B-1CE24376ED8C}" destId="{260F94EE-AB62-C243-A04F-BC7AE09AFB7C}" srcOrd="0" destOrd="0" presId="urn:microsoft.com/office/officeart/2005/8/layout/hierarchy3"/>
    <dgm:cxn modelId="{1765A449-B475-8445-B7D3-227FBFC623AE}" type="presOf" srcId="{BEBB5F6B-4E60-D34F-8E1E-FD3AA7DFCC0F}" destId="{E29A8457-B932-2B47-9C9B-C22204397B0F}" srcOrd="0" destOrd="0" presId="urn:microsoft.com/office/officeart/2005/8/layout/hierarchy3"/>
    <dgm:cxn modelId="{36D90B9C-814A-1D4B-8052-8F4C195C118D}" srcId="{BEBB5F6B-4E60-D34F-8E1E-FD3AA7DFCC0F}" destId="{06728FE0-20EC-F74A-868B-1CE24376ED8C}" srcOrd="1" destOrd="0" parTransId="{5FD4B182-A9C3-2F46-82EE-C3A1D1B2A05A}" sibTransId="{238F3661-7720-D14E-88AC-5BC741A5A298}"/>
    <dgm:cxn modelId="{02D5E7C4-F2A8-244E-A2CE-54EE3210F68B}" srcId="{978B61C4-0C59-104A-8F99-BD972B649DA9}" destId="{BEBB5F6B-4E60-D34F-8E1E-FD3AA7DFCC0F}" srcOrd="0" destOrd="0" parTransId="{25DF3E49-D012-2142-A09E-DDAD33885E1F}" sibTransId="{DE0C8BDA-3B30-2A4D-AA5C-7F42A2E3D7B5}"/>
    <dgm:cxn modelId="{3D9CE87C-82A2-4445-9E01-60AD151DAF69}" type="presOf" srcId="{5FD4B182-A9C3-2F46-82EE-C3A1D1B2A05A}" destId="{4BD2A955-81E2-8E48-827B-21CA62AA7190}" srcOrd="0" destOrd="0" presId="urn:microsoft.com/office/officeart/2005/8/layout/hierarchy3"/>
    <dgm:cxn modelId="{95D8EE00-9AB3-CD48-9F06-64AE1509C444}" type="presOf" srcId="{DE3B90F2-6C73-6540-8083-B9D61A449B2D}" destId="{1501CA81-CC45-9B4E-9AB3-792CC927F79D}" srcOrd="0" destOrd="0" presId="urn:microsoft.com/office/officeart/2005/8/layout/hierarchy3"/>
    <dgm:cxn modelId="{60791780-882D-6642-8428-988004EB741C}" type="presOf" srcId="{DE3B90F2-6C73-6540-8083-B9D61A449B2D}" destId="{C19A0BE0-D567-4643-BDFA-4D7A85CFB700}" srcOrd="1" destOrd="0" presId="urn:microsoft.com/office/officeart/2005/8/layout/hierarchy3"/>
    <dgm:cxn modelId="{3CF9F425-7F24-634F-BA7A-BC3BE0E85E94}" type="presOf" srcId="{3BE91CA9-AAD4-354F-8DF8-17D5974ADC14}" destId="{34A2FDEB-093F-F94C-9466-D0A2931DAE08}" srcOrd="0" destOrd="0" presId="urn:microsoft.com/office/officeart/2005/8/layout/hierarchy3"/>
    <dgm:cxn modelId="{EE27E11C-7EB3-594F-B84C-E84967DBE831}" type="presOf" srcId="{4D34415D-ABE6-884A-B07E-E21416FA3979}" destId="{431C3846-66A4-8D47-913C-F275AE22D6AC}" srcOrd="0" destOrd="0" presId="urn:microsoft.com/office/officeart/2005/8/layout/hierarchy3"/>
    <dgm:cxn modelId="{8FFDB5DB-293A-AD43-A34D-79B96FC4F531}" type="presOf" srcId="{BEBB5F6B-4E60-D34F-8E1E-FD3AA7DFCC0F}" destId="{BDA9DDBE-B303-B14E-B3CA-FBBD07F22B86}" srcOrd="1" destOrd="0" presId="urn:microsoft.com/office/officeart/2005/8/layout/hierarchy3"/>
    <dgm:cxn modelId="{4503EB30-EBEC-6B40-A913-C690D4B52F3F}" srcId="{DE3B90F2-6C73-6540-8083-B9D61A449B2D}" destId="{07A8AD8F-8BC6-A349-8BC4-1ADE0D513ED4}" srcOrd="0" destOrd="0" parTransId="{3BE91CA9-AAD4-354F-8DF8-17D5974ADC14}" sibTransId="{53FA869E-AD39-2F4A-9A43-94ECCB94BDA9}"/>
    <dgm:cxn modelId="{ADDE9432-AE40-3D43-A970-8A45447FBFCF}" type="presOf" srcId="{978B61C4-0C59-104A-8F99-BD972B649DA9}" destId="{9D95CDC8-F5B3-9E46-9073-CFCFB8A1C793}" srcOrd="0" destOrd="0" presId="urn:microsoft.com/office/officeart/2005/8/layout/hierarchy3"/>
    <dgm:cxn modelId="{D64B11E8-AA0C-9947-B66D-B8D78C4C3AA7}" type="presOf" srcId="{8A251113-388A-2F4B-9B99-B224A8093F7D}" destId="{63D85BF4-449D-2D43-836E-2FE46473CAB0}" srcOrd="0" destOrd="0" presId="urn:microsoft.com/office/officeart/2005/8/layout/hierarchy3"/>
    <dgm:cxn modelId="{3759D7F8-4131-264C-A3DB-ACB63EF519E3}" type="presOf" srcId="{F4B9293E-2E56-ED44-A9AA-C97B62E9BCDC}" destId="{54BA055D-BE57-2747-B91D-D90D9FD04379}" srcOrd="0" destOrd="0" presId="urn:microsoft.com/office/officeart/2005/8/layout/hierarchy3"/>
    <dgm:cxn modelId="{E21B573C-C62E-6946-94D6-11D5BCB4EA25}" srcId="{BEBB5F6B-4E60-D34F-8E1E-FD3AA7DFCC0F}" destId="{F4B9293E-2E56-ED44-A9AA-C97B62E9BCDC}" srcOrd="0" destOrd="0" parTransId="{4D34415D-ABE6-884A-B07E-E21416FA3979}" sibTransId="{1D5F7C6A-0218-8145-9F5C-6B6E51F0B2A2}"/>
    <dgm:cxn modelId="{D419C357-6299-144D-A4AD-BD2667740FDE}" srcId="{978B61C4-0C59-104A-8F99-BD972B649DA9}" destId="{DE3B90F2-6C73-6540-8083-B9D61A449B2D}" srcOrd="1" destOrd="0" parTransId="{C4229F21-05F1-F14A-92D2-0103C3AB08B1}" sibTransId="{5CF7A7B3-6308-4242-982D-AE34CD2AE74D}"/>
    <dgm:cxn modelId="{6326551D-4C22-4E47-81A7-B2794AA49AD0}" srcId="{DE3B90F2-6C73-6540-8083-B9D61A449B2D}" destId="{8A251113-388A-2F4B-9B99-B224A8093F7D}" srcOrd="1" destOrd="0" parTransId="{C0CA3A79-D4BC-0948-BDCF-AD9990E5C4A6}" sibTransId="{404A3F68-AA57-714C-AAB2-E9DC44504341}"/>
    <dgm:cxn modelId="{E4DF5E27-54CA-404B-9647-A66442B2AD42}" type="presOf" srcId="{C0CA3A79-D4BC-0948-BDCF-AD9990E5C4A6}" destId="{73CD63E8-F6E1-6C4B-B404-60CE3BD54794}" srcOrd="0" destOrd="0" presId="urn:microsoft.com/office/officeart/2005/8/layout/hierarchy3"/>
    <dgm:cxn modelId="{A08D7FC2-776E-DF41-8F0C-957B24EEB98A}" type="presOf" srcId="{07A8AD8F-8BC6-A349-8BC4-1ADE0D513ED4}" destId="{F416D402-83E8-3D47-8DAF-FDAFA5DC6C53}" srcOrd="0" destOrd="0" presId="urn:microsoft.com/office/officeart/2005/8/layout/hierarchy3"/>
    <dgm:cxn modelId="{13157D4C-66B5-0D42-923C-03061F6128E2}" type="presParOf" srcId="{9D95CDC8-F5B3-9E46-9073-CFCFB8A1C793}" destId="{BBF75E2B-06BF-704A-A16D-7060895BCD11}" srcOrd="0" destOrd="0" presId="urn:microsoft.com/office/officeart/2005/8/layout/hierarchy3"/>
    <dgm:cxn modelId="{1CE15DE8-AABD-FC44-A25D-7C3953E23D99}" type="presParOf" srcId="{BBF75E2B-06BF-704A-A16D-7060895BCD11}" destId="{BAFEA8A8-A287-2F42-AC1A-860DAF1979FD}" srcOrd="0" destOrd="0" presId="urn:microsoft.com/office/officeart/2005/8/layout/hierarchy3"/>
    <dgm:cxn modelId="{DEBFDC64-EFA3-E044-8501-8C2629012A5D}" type="presParOf" srcId="{BAFEA8A8-A287-2F42-AC1A-860DAF1979FD}" destId="{E29A8457-B932-2B47-9C9B-C22204397B0F}" srcOrd="0" destOrd="0" presId="urn:microsoft.com/office/officeart/2005/8/layout/hierarchy3"/>
    <dgm:cxn modelId="{734A0BCF-BC7F-7440-8595-15D531245A69}" type="presParOf" srcId="{BAFEA8A8-A287-2F42-AC1A-860DAF1979FD}" destId="{BDA9DDBE-B303-B14E-B3CA-FBBD07F22B86}" srcOrd="1" destOrd="0" presId="urn:microsoft.com/office/officeart/2005/8/layout/hierarchy3"/>
    <dgm:cxn modelId="{4C43CC30-49F9-BA4B-8D51-5F8C28D2F9FA}" type="presParOf" srcId="{BBF75E2B-06BF-704A-A16D-7060895BCD11}" destId="{7D8E4DE4-ED20-4E4C-986E-D22F41AE9BA7}" srcOrd="1" destOrd="0" presId="urn:microsoft.com/office/officeart/2005/8/layout/hierarchy3"/>
    <dgm:cxn modelId="{15CBB87D-0E4D-C34D-8EB6-4560C5CF541F}" type="presParOf" srcId="{7D8E4DE4-ED20-4E4C-986E-D22F41AE9BA7}" destId="{431C3846-66A4-8D47-913C-F275AE22D6AC}" srcOrd="0" destOrd="0" presId="urn:microsoft.com/office/officeart/2005/8/layout/hierarchy3"/>
    <dgm:cxn modelId="{6EFCBDB2-47F0-844D-83E6-C43E83CD75D5}" type="presParOf" srcId="{7D8E4DE4-ED20-4E4C-986E-D22F41AE9BA7}" destId="{54BA055D-BE57-2747-B91D-D90D9FD04379}" srcOrd="1" destOrd="0" presId="urn:microsoft.com/office/officeart/2005/8/layout/hierarchy3"/>
    <dgm:cxn modelId="{EE328445-BF7D-1E4C-A99A-E3EDE68ED4B9}" type="presParOf" srcId="{7D8E4DE4-ED20-4E4C-986E-D22F41AE9BA7}" destId="{4BD2A955-81E2-8E48-827B-21CA62AA7190}" srcOrd="2" destOrd="0" presId="urn:microsoft.com/office/officeart/2005/8/layout/hierarchy3"/>
    <dgm:cxn modelId="{DC626ED7-D7EE-2C43-AE30-F268E09C924B}" type="presParOf" srcId="{7D8E4DE4-ED20-4E4C-986E-D22F41AE9BA7}" destId="{260F94EE-AB62-C243-A04F-BC7AE09AFB7C}" srcOrd="3" destOrd="0" presId="urn:microsoft.com/office/officeart/2005/8/layout/hierarchy3"/>
    <dgm:cxn modelId="{277BC676-D4F5-284B-9989-DCC0D73CEE42}" type="presParOf" srcId="{9D95CDC8-F5B3-9E46-9073-CFCFB8A1C793}" destId="{79BC9A6B-FA54-ED44-B73F-BA625EA5DD63}" srcOrd="1" destOrd="0" presId="urn:microsoft.com/office/officeart/2005/8/layout/hierarchy3"/>
    <dgm:cxn modelId="{8BE39EE7-E61C-8A45-A317-80489E2ABF83}" type="presParOf" srcId="{79BC9A6B-FA54-ED44-B73F-BA625EA5DD63}" destId="{F4569751-AE4E-0D41-A4A9-19D7219CD2C1}" srcOrd="0" destOrd="0" presId="urn:microsoft.com/office/officeart/2005/8/layout/hierarchy3"/>
    <dgm:cxn modelId="{16A13969-FB76-6146-AF6F-4DBC6510FAAD}" type="presParOf" srcId="{F4569751-AE4E-0D41-A4A9-19D7219CD2C1}" destId="{1501CA81-CC45-9B4E-9AB3-792CC927F79D}" srcOrd="0" destOrd="0" presId="urn:microsoft.com/office/officeart/2005/8/layout/hierarchy3"/>
    <dgm:cxn modelId="{6EE2568D-2752-BD42-BF3C-58E20560F9C8}" type="presParOf" srcId="{F4569751-AE4E-0D41-A4A9-19D7219CD2C1}" destId="{C19A0BE0-D567-4643-BDFA-4D7A85CFB700}" srcOrd="1" destOrd="0" presId="urn:microsoft.com/office/officeart/2005/8/layout/hierarchy3"/>
    <dgm:cxn modelId="{9DC5B790-249D-A442-BDDF-8287C3437881}" type="presParOf" srcId="{79BC9A6B-FA54-ED44-B73F-BA625EA5DD63}" destId="{B212C3BD-14FB-F643-ABC0-E3BDA3EE17DD}" srcOrd="1" destOrd="0" presId="urn:microsoft.com/office/officeart/2005/8/layout/hierarchy3"/>
    <dgm:cxn modelId="{79CBE009-2A91-C941-89B1-DFFA96F8EE33}" type="presParOf" srcId="{B212C3BD-14FB-F643-ABC0-E3BDA3EE17DD}" destId="{34A2FDEB-093F-F94C-9466-D0A2931DAE08}" srcOrd="0" destOrd="0" presId="urn:microsoft.com/office/officeart/2005/8/layout/hierarchy3"/>
    <dgm:cxn modelId="{76A94CD0-40B8-5449-BBB4-3ED4658B3436}" type="presParOf" srcId="{B212C3BD-14FB-F643-ABC0-E3BDA3EE17DD}" destId="{F416D402-83E8-3D47-8DAF-FDAFA5DC6C53}" srcOrd="1" destOrd="0" presId="urn:microsoft.com/office/officeart/2005/8/layout/hierarchy3"/>
    <dgm:cxn modelId="{62487F90-77D7-094B-88D6-57CE7989641A}" type="presParOf" srcId="{B212C3BD-14FB-F643-ABC0-E3BDA3EE17DD}" destId="{73CD63E8-F6E1-6C4B-B404-60CE3BD54794}" srcOrd="2" destOrd="0" presId="urn:microsoft.com/office/officeart/2005/8/layout/hierarchy3"/>
    <dgm:cxn modelId="{54EF7C84-3658-614B-BA6F-01F4B9B4F1BB}" type="presParOf" srcId="{B212C3BD-14FB-F643-ABC0-E3BDA3EE17DD}" destId="{63D85BF4-449D-2D43-836E-2FE46473CA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A8457-B932-2B47-9C9B-C22204397B0F}">
      <dsp:nvSpPr>
        <dsp:cNvPr id="0" name=""/>
        <dsp:cNvSpPr/>
      </dsp:nvSpPr>
      <dsp:spPr>
        <a:xfrm>
          <a:off x="1131168" y="3497"/>
          <a:ext cx="2652117" cy="1326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ICD 9</a:t>
          </a:r>
          <a:endParaRPr lang="en-US" sz="5900" kern="1200" dirty="0"/>
        </a:p>
      </dsp:txBody>
      <dsp:txXfrm>
        <a:off x="1170007" y="42336"/>
        <a:ext cx="2574439" cy="1248380"/>
      </dsp:txXfrm>
    </dsp:sp>
    <dsp:sp modelId="{431C3846-66A4-8D47-913C-F275AE22D6AC}">
      <dsp:nvSpPr>
        <dsp:cNvPr id="0" name=""/>
        <dsp:cNvSpPr/>
      </dsp:nvSpPr>
      <dsp:spPr>
        <a:xfrm>
          <a:off x="1396379" y="1329556"/>
          <a:ext cx="265211" cy="99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543"/>
              </a:lnTo>
              <a:lnTo>
                <a:pt x="265211" y="9945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A055D-BE57-2747-B91D-D90D9FD04379}">
      <dsp:nvSpPr>
        <dsp:cNvPr id="0" name=""/>
        <dsp:cNvSpPr/>
      </dsp:nvSpPr>
      <dsp:spPr>
        <a:xfrm>
          <a:off x="1661591" y="1661070"/>
          <a:ext cx="2121693" cy="132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Diagnosis 14,000</a:t>
          </a:r>
          <a:endParaRPr lang="en-US" sz="2900" kern="1200" dirty="0"/>
        </a:p>
      </dsp:txBody>
      <dsp:txXfrm>
        <a:off x="1700430" y="1699909"/>
        <a:ext cx="2044015" cy="1248380"/>
      </dsp:txXfrm>
    </dsp:sp>
    <dsp:sp modelId="{4BD2A955-81E2-8E48-827B-21CA62AA7190}">
      <dsp:nvSpPr>
        <dsp:cNvPr id="0" name=""/>
        <dsp:cNvSpPr/>
      </dsp:nvSpPr>
      <dsp:spPr>
        <a:xfrm>
          <a:off x="1396379" y="1329556"/>
          <a:ext cx="265211" cy="26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117"/>
              </a:lnTo>
              <a:lnTo>
                <a:pt x="265211" y="2652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F94EE-AB62-C243-A04F-BC7AE09AFB7C}">
      <dsp:nvSpPr>
        <dsp:cNvPr id="0" name=""/>
        <dsp:cNvSpPr/>
      </dsp:nvSpPr>
      <dsp:spPr>
        <a:xfrm>
          <a:off x="1661591" y="3318643"/>
          <a:ext cx="2121693" cy="132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Procedures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4,000</a:t>
          </a:r>
          <a:endParaRPr lang="en-US" sz="2900" kern="1200" dirty="0"/>
        </a:p>
      </dsp:txBody>
      <dsp:txXfrm>
        <a:off x="1700430" y="3357482"/>
        <a:ext cx="2044015" cy="1248380"/>
      </dsp:txXfrm>
    </dsp:sp>
    <dsp:sp modelId="{1501CA81-CC45-9B4E-9AB3-792CC927F79D}">
      <dsp:nvSpPr>
        <dsp:cNvPr id="0" name=""/>
        <dsp:cNvSpPr/>
      </dsp:nvSpPr>
      <dsp:spPr>
        <a:xfrm>
          <a:off x="4446314" y="3497"/>
          <a:ext cx="2652117" cy="1326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ICD 10</a:t>
          </a:r>
          <a:endParaRPr lang="en-US" sz="5900" kern="1200" dirty="0"/>
        </a:p>
      </dsp:txBody>
      <dsp:txXfrm>
        <a:off x="4485153" y="42336"/>
        <a:ext cx="2574439" cy="1248380"/>
      </dsp:txXfrm>
    </dsp:sp>
    <dsp:sp modelId="{34A2FDEB-093F-F94C-9466-D0A2931DAE08}">
      <dsp:nvSpPr>
        <dsp:cNvPr id="0" name=""/>
        <dsp:cNvSpPr/>
      </dsp:nvSpPr>
      <dsp:spPr>
        <a:xfrm>
          <a:off x="4711526" y="1329556"/>
          <a:ext cx="265211" cy="994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543"/>
              </a:lnTo>
              <a:lnTo>
                <a:pt x="265211" y="9945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6D402-83E8-3D47-8DAF-FDAFA5DC6C53}">
      <dsp:nvSpPr>
        <dsp:cNvPr id="0" name=""/>
        <dsp:cNvSpPr/>
      </dsp:nvSpPr>
      <dsp:spPr>
        <a:xfrm>
          <a:off x="4976738" y="1661070"/>
          <a:ext cx="2121693" cy="132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Diagnosis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68,000</a:t>
          </a:r>
          <a:endParaRPr lang="en-US" sz="2900" kern="1200" dirty="0"/>
        </a:p>
      </dsp:txBody>
      <dsp:txXfrm>
        <a:off x="5015577" y="1699909"/>
        <a:ext cx="2044015" cy="1248380"/>
      </dsp:txXfrm>
    </dsp:sp>
    <dsp:sp modelId="{73CD63E8-F6E1-6C4B-B404-60CE3BD54794}">
      <dsp:nvSpPr>
        <dsp:cNvPr id="0" name=""/>
        <dsp:cNvSpPr/>
      </dsp:nvSpPr>
      <dsp:spPr>
        <a:xfrm>
          <a:off x="4711526" y="1329556"/>
          <a:ext cx="265211" cy="26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117"/>
              </a:lnTo>
              <a:lnTo>
                <a:pt x="265211" y="2652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85BF4-449D-2D43-836E-2FE46473CAB0}">
      <dsp:nvSpPr>
        <dsp:cNvPr id="0" name=""/>
        <dsp:cNvSpPr/>
      </dsp:nvSpPr>
      <dsp:spPr>
        <a:xfrm>
          <a:off x="4976738" y="3318643"/>
          <a:ext cx="2121693" cy="132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Procedures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87,000</a:t>
          </a:r>
          <a:endParaRPr lang="en-US" sz="2900" kern="1200" dirty="0"/>
        </a:p>
      </dsp:txBody>
      <dsp:txXfrm>
        <a:off x="5015577" y="3357482"/>
        <a:ext cx="2044015" cy="124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13734F-3AA3-4B1F-AED9-5F48179273D1}" type="datetimeFigureOut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89F9C9-D46F-472C-A443-754D8E326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A7F7F95C-46E8-432B-A46B-8EEE889DBAD5}" type="datetimeFigureOut">
              <a:rPr lang="en-US"/>
              <a:pPr>
                <a:defRPr/>
              </a:pPr>
              <a:t>5/2/2016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4AC1A68F-F1AE-46AC-B915-9F73A518D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6477000" cy="327660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1"/>
              </a:buClr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  <a:defRPr sz="180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600"/>
              </a:spcAft>
              <a:buNone/>
              <a:defRPr sz="1200"/>
            </a:lvl4pPr>
            <a:lvl5pPr>
              <a:spcAft>
                <a:spcPts val="600"/>
              </a:spcAft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88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09850"/>
            <a:ext cx="9144000" cy="231775"/>
          </a:xfrm>
          <a:prstGeom prst="rect">
            <a:avLst/>
          </a:prstGeom>
          <a:solidFill>
            <a:srgbClr val="8A15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 descr="logo_th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124200"/>
            <a:ext cx="1735235" cy="12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1698625"/>
          </a:xfrm>
        </p:spPr>
        <p:txBody>
          <a:bodyPr anchor="b"/>
          <a:lstStyle>
            <a:lvl1pPr>
              <a:buFontTx/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 sz="30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431E53-226F-47E2-94A8-615CF6729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1pPr>
            <a:lvl2pPr marL="0" indent="0" algn="ctr">
              <a:spcAft>
                <a:spcPts val="600"/>
              </a:spcAft>
              <a:buNone/>
              <a:defRPr sz="4000"/>
            </a:lvl2pPr>
            <a:lvl3pPr marL="0" indent="0" algn="ctr">
              <a:spcAft>
                <a:spcPts val="600"/>
              </a:spcAft>
              <a:buClr>
                <a:schemeClr val="accent1"/>
              </a:buClr>
              <a:buNone/>
              <a:defRPr sz="4000"/>
            </a:lvl3pPr>
            <a:lvl4pPr marL="0" indent="0" algn="ctr">
              <a:spcAft>
                <a:spcPts val="600"/>
              </a:spcAft>
              <a:buNone/>
              <a:defRPr sz="4000"/>
            </a:lvl4pPr>
            <a:lvl5pPr marL="0" indent="0" algn="ctr">
              <a:spcAft>
                <a:spcPts val="600"/>
              </a:spcAft>
              <a:buNone/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C6A385-C8BD-4E89-86F7-3C9F924DF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6DF94E-DF96-4071-BBD3-A79594480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8B8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158875"/>
            <a:ext cx="9144000" cy="130175"/>
          </a:xfrm>
          <a:prstGeom prst="rect">
            <a:avLst/>
          </a:prstGeom>
          <a:solidFill>
            <a:srgbClr val="8A15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26" descr="logo_th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1012825"/>
            <a:ext cx="9207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763000" cy="5016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CCE1F2-BDA3-430B-8A16-7EF27E47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5" r:id="rId4"/>
    <p:sldLayoutId id="214748393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ao.gov/highrisk/medicare_program/why_did_stud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news/press/2015pres/01/20150126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lassifications/icd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4340" y="3276600"/>
            <a:ext cx="6477000" cy="3276600"/>
          </a:xfrm>
        </p:spPr>
        <p:txBody>
          <a:bodyPr/>
          <a:lstStyle/>
          <a:p>
            <a:r>
              <a:rPr lang="en-US" sz="2000" dirty="0" smtClean="0"/>
              <a:t>Presented by: </a:t>
            </a:r>
          </a:p>
          <a:p>
            <a:r>
              <a:rPr lang="en-US" dirty="0" smtClean="0"/>
              <a:t>Julie E. Chicoine, Senior Vice President and General Counsel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May 5, 2016</a:t>
            </a:r>
            <a:endParaRPr lang="en-US" sz="2000" dirty="0" smtClean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to Value Based Payment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What is ICD-10?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 defTabSz="630238"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sz="2800" dirty="0" smtClean="0">
                <a:latin typeface="Arial" charset="0"/>
                <a:cs typeface="Arial" charset="0"/>
              </a:rPr>
              <a:t>Replaced </a:t>
            </a:r>
            <a:r>
              <a:rPr lang="en-US" sz="2800" dirty="0">
                <a:latin typeface="Arial" charset="0"/>
                <a:cs typeface="Arial" charset="0"/>
              </a:rPr>
              <a:t>ICD-9 – </a:t>
            </a:r>
            <a:r>
              <a:rPr lang="en-US" sz="2800" u="sng" dirty="0">
                <a:latin typeface="Arial" charset="0"/>
                <a:cs typeface="Arial" charset="0"/>
              </a:rPr>
              <a:t>Not</a:t>
            </a:r>
            <a:r>
              <a:rPr lang="en-US" sz="2800" dirty="0">
                <a:latin typeface="Arial" charset="0"/>
                <a:cs typeface="Arial" charset="0"/>
              </a:rPr>
              <a:t> a revised version of ICD-9</a:t>
            </a:r>
          </a:p>
          <a:p>
            <a:pPr marL="457200" lvl="2" indent="-457200" defTabSz="630238"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sz="2800" dirty="0">
                <a:latin typeface="Arial" charset="0"/>
                <a:cs typeface="Arial" charset="0"/>
              </a:rPr>
              <a:t>ICD-10 represents a complete change from one coding system to a new one structured in an entirely new way</a:t>
            </a:r>
          </a:p>
          <a:p>
            <a:pPr marL="457200" lvl="2" indent="-457200" defTabSz="630238" eaLnBrk="1" hangingPunct="1">
              <a:spcBef>
                <a:spcPct val="0"/>
              </a:spcBef>
              <a:spcAft>
                <a:spcPts val="3000"/>
              </a:spcAft>
            </a:pPr>
            <a:r>
              <a:rPr lang="en-US" sz="2800" dirty="0">
                <a:latin typeface="Arial" charset="0"/>
                <a:cs typeface="Arial" charset="0"/>
              </a:rPr>
              <a:t>Like all medical coding systems, it provides a way to condense textual clinical information into “codes” that can be used for billing and other data-based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Quantifying Value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62788"/>
              </p:ext>
            </p:extLst>
          </p:nvPr>
        </p:nvGraphicFramePr>
        <p:xfrm>
          <a:off x="457200" y="1676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sz="3200" dirty="0" smtClean="0">
                <a:cs typeface="Arial" charset="0"/>
              </a:rPr>
              <a:t/>
            </a:r>
            <a:br>
              <a:rPr lang="en-US" sz="3200" dirty="0" smtClean="0">
                <a:cs typeface="Arial" charset="0"/>
              </a:rPr>
            </a:br>
            <a:r>
              <a:rPr lang="en-US" sz="4000" b="1" dirty="0" smtClean="0">
                <a:cs typeface="Arial" charset="0"/>
              </a:rPr>
              <a:t>ICD</a:t>
            </a:r>
            <a:r>
              <a:rPr lang="en-US" sz="4000" b="1" dirty="0">
                <a:cs typeface="Arial" charset="0"/>
              </a:rPr>
              <a:t>-10-CM</a:t>
            </a:r>
            <a:br>
              <a:rPr lang="en-US" sz="4000" b="1" dirty="0">
                <a:cs typeface="Arial" charset="0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cs typeface="Arial" charset="0"/>
              </a:rPr>
              <a:t>Diagnosis Coding System – Used to report the patient’s condition (i.e., what’s wrong with the patient)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cs typeface="Arial" charset="0"/>
              </a:rPr>
              <a:t>sed </a:t>
            </a:r>
            <a:r>
              <a:rPr lang="en-US" dirty="0">
                <a:latin typeface="Arial" charset="0"/>
                <a:cs typeface="Arial" charset="0"/>
              </a:rPr>
              <a:t>in all settings – hospital inpatient, hospital outpatient, physician office, etc.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533"/>
            <a:ext cx="8229600" cy="838200"/>
          </a:xfrm>
        </p:spPr>
        <p:txBody>
          <a:bodyPr>
            <a:normAutofit fontScale="90000"/>
          </a:bodyPr>
          <a:lstStyle/>
          <a:p>
            <a:pPr lvl="1"/>
            <a:r>
              <a:rPr lang="en-US" sz="3200" dirty="0" smtClean="0">
                <a:cs typeface="Arial" charset="0"/>
              </a:rPr>
              <a:t/>
            </a:r>
            <a:br>
              <a:rPr lang="en-US" sz="3200" dirty="0" smtClean="0">
                <a:cs typeface="Arial" charset="0"/>
              </a:rPr>
            </a:br>
            <a:r>
              <a:rPr lang="en-US" sz="4000" b="1" dirty="0" smtClean="0">
                <a:cs typeface="Arial" charset="0"/>
              </a:rPr>
              <a:t>ICD</a:t>
            </a:r>
            <a:r>
              <a:rPr lang="en-US" sz="4000" b="1" dirty="0">
                <a:cs typeface="Arial" charset="0"/>
              </a:rPr>
              <a:t>-10-PCS</a:t>
            </a:r>
            <a:r>
              <a:rPr lang="en-US" sz="3600" b="1" dirty="0">
                <a:cs typeface="Arial" charset="0"/>
              </a:rPr>
              <a:t/>
            </a:r>
            <a:br>
              <a:rPr lang="en-US" sz="3600" b="1" dirty="0">
                <a:cs typeface="Arial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latin typeface="Arial" charset="0"/>
                <a:cs typeface="Arial" charset="0"/>
              </a:rPr>
              <a:t>Procedure Coding System – Used to report surgical procedures performed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latin typeface="Arial" charset="0"/>
                <a:cs typeface="Arial" charset="0"/>
              </a:rPr>
              <a:t>Direct replacement for ICD-9-CM Volume 3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latin typeface="Arial" charset="0"/>
                <a:cs typeface="Arial" charset="0"/>
              </a:rPr>
              <a:t>Only used in a hospital inpatient setting (and only for reporting facility services)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Key ICD-</a:t>
            </a:r>
            <a:r>
              <a:rPr lang="en-US" altLang="en-US" b="1" dirty="0" smtClean="0"/>
              <a:t>10 </a:t>
            </a:r>
            <a:r>
              <a:rPr lang="en-US" altLang="en-US" b="1" dirty="0"/>
              <a:t>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dirty="0"/>
              <a:t>Alphanumeric </a:t>
            </a:r>
            <a:r>
              <a:rPr lang="en-US" altLang="en-US" sz="2400" dirty="0" smtClean="0"/>
              <a:t>codes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Expanded </a:t>
            </a:r>
            <a:r>
              <a:rPr lang="en-US" altLang="en-US" sz="2400" dirty="0"/>
              <a:t>injury codes – grouped by anatomic site not injury type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Laterality (right vs. left)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Obstetric codes include trimester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Diabetes codes differentiate between I, II, drug, chemical induced diabetes, or due to an underlying condition (chemotherapy)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Intraoperative and postoperative complications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Visits – initial or subsequent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Disease Etiology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Diabetes</a:t>
            </a:r>
          </a:p>
          <a:p>
            <a:r>
              <a:rPr lang="en-US" dirty="0" smtClean="0"/>
              <a:t>ICD 9 (10 codes) </a:t>
            </a:r>
          </a:p>
          <a:p>
            <a:pPr lvl="1"/>
            <a:r>
              <a:rPr lang="en-US" dirty="0" smtClean="0"/>
              <a:t>Type I and Type II</a:t>
            </a:r>
          </a:p>
          <a:p>
            <a:r>
              <a:rPr lang="en-US" dirty="0"/>
              <a:t>ICD </a:t>
            </a:r>
            <a:r>
              <a:rPr lang="en-US" dirty="0" smtClean="0"/>
              <a:t>10 (300+ codes)</a:t>
            </a:r>
          </a:p>
          <a:p>
            <a:pPr lvl="1"/>
            <a:r>
              <a:rPr lang="en-US" dirty="0" smtClean="0"/>
              <a:t>Pregnancy induced diabetes</a:t>
            </a:r>
          </a:p>
          <a:p>
            <a:pPr lvl="1"/>
            <a:r>
              <a:rPr lang="en-US" dirty="0" smtClean="0"/>
              <a:t>Drug or chemical induced diabetes</a:t>
            </a:r>
          </a:p>
          <a:p>
            <a:pPr lvl="1"/>
            <a:r>
              <a:rPr lang="en-US" dirty="0" smtClean="0"/>
              <a:t>Diabetes caused by underlying condition, (cancer, cystic fibrosis,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Laterality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Elderly Patient falls and fractures left wrist. A month later, fractures right wrist</a:t>
            </a:r>
          </a:p>
          <a:p>
            <a:r>
              <a:rPr lang="en-US" sz="2400" dirty="0"/>
              <a:t>ICD-9-CM </a:t>
            </a:r>
          </a:p>
          <a:p>
            <a:pPr lvl="1"/>
            <a:r>
              <a:rPr lang="en-US" sz="2400" dirty="0" smtClean="0"/>
              <a:t>Does </a:t>
            </a:r>
            <a:r>
              <a:rPr lang="en-US" sz="2400" dirty="0"/>
              <a:t>not identify left versus right, or stage of healing</a:t>
            </a:r>
          </a:p>
          <a:p>
            <a:r>
              <a:rPr lang="en-US" sz="2400" dirty="0" smtClean="0"/>
              <a:t>ICD-10-CM</a:t>
            </a:r>
            <a:endParaRPr lang="en-US" sz="2400" dirty="0"/>
          </a:p>
          <a:p>
            <a:pPr lvl="1"/>
            <a:r>
              <a:rPr lang="en-US" sz="2400" dirty="0" smtClean="0"/>
              <a:t>Left </a:t>
            </a:r>
            <a:r>
              <a:rPr lang="en-US" sz="2400" dirty="0"/>
              <a:t>versus right</a:t>
            </a:r>
          </a:p>
          <a:p>
            <a:pPr lvl="1"/>
            <a:r>
              <a:rPr lang="en-US" sz="2400" dirty="0" smtClean="0"/>
              <a:t>Initial </a:t>
            </a:r>
            <a:r>
              <a:rPr lang="en-US" sz="2400" dirty="0"/>
              <a:t>encounter, subsequent encounter</a:t>
            </a:r>
          </a:p>
          <a:p>
            <a:pPr lvl="1"/>
            <a:r>
              <a:rPr lang="en-US" sz="2400" dirty="0" smtClean="0"/>
              <a:t>Routine </a:t>
            </a:r>
            <a:r>
              <a:rPr lang="en-US" sz="2400" dirty="0"/>
              <a:t>healing, delayed healing, nonunion, or </a:t>
            </a:r>
            <a:r>
              <a:rPr lang="en-US" sz="2400" dirty="0"/>
              <a:t>malunion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Patient Non-Compliance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Non-Compliance With Prescribed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Intentional </a:t>
            </a:r>
            <a:r>
              <a:rPr lang="en-US" dirty="0" smtClean="0"/>
              <a:t>Under dosing </a:t>
            </a:r>
            <a:r>
              <a:rPr lang="en-US" dirty="0"/>
              <a:t>of Medication Regimen Due </a:t>
            </a:r>
            <a:r>
              <a:rPr lang="en-US" dirty="0" smtClean="0"/>
              <a:t>to Financial </a:t>
            </a:r>
            <a:r>
              <a:rPr lang="en-US" dirty="0"/>
              <a:t>Hardship (Z91.120)</a:t>
            </a:r>
          </a:p>
          <a:p>
            <a:pPr lvl="1"/>
            <a:r>
              <a:rPr lang="en-US" dirty="0" smtClean="0"/>
              <a:t>Unintentional </a:t>
            </a:r>
            <a:r>
              <a:rPr lang="en-US" dirty="0" smtClean="0"/>
              <a:t>Under dosing </a:t>
            </a:r>
            <a:r>
              <a:rPr lang="en-US" dirty="0"/>
              <a:t>of Medication Regimen Due to Age-Related Debility (Z91.130)</a:t>
            </a:r>
          </a:p>
          <a:p>
            <a:pPr lvl="1"/>
            <a:r>
              <a:rPr lang="en-US" dirty="0" smtClean="0"/>
              <a:t>Intentional/Unintentional </a:t>
            </a:r>
            <a:r>
              <a:rPr lang="en-US" dirty="0" smtClean="0"/>
              <a:t>Under dosing </a:t>
            </a:r>
            <a:r>
              <a:rPr lang="en-US" dirty="0"/>
              <a:t>for Other Reason (Z91.128/Z91.138)</a:t>
            </a:r>
          </a:p>
          <a:p>
            <a:pPr lvl="1"/>
            <a:r>
              <a:rPr lang="en-US" dirty="0" smtClean="0"/>
              <a:t>Under dosing </a:t>
            </a:r>
            <a:r>
              <a:rPr lang="en-US" dirty="0"/>
              <a:t>of Medication NOS (Z91.14)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Detailed </a:t>
            </a:r>
            <a:r>
              <a:rPr lang="en-US" sz="3600" b="1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ICD 9 CM – Chronic Ulcer of Unspecified Sites</a:t>
            </a:r>
          </a:p>
          <a:p>
            <a:pPr lvl="1"/>
            <a:r>
              <a:rPr lang="en-US" dirty="0" smtClean="0"/>
              <a:t>707.8</a:t>
            </a:r>
          </a:p>
          <a:p>
            <a:r>
              <a:rPr lang="en-US" dirty="0"/>
              <a:t>ICD 10 Chronic ulcer of other specified sites</a:t>
            </a:r>
          </a:p>
          <a:p>
            <a:pPr lvl="1"/>
            <a:r>
              <a:rPr lang="en-US" sz="2000" dirty="0" smtClean="0"/>
              <a:t>L98.41 </a:t>
            </a:r>
            <a:r>
              <a:rPr lang="en-US" sz="2000" dirty="0"/>
              <a:t>Non-pressure chronic ulcer of buttock</a:t>
            </a:r>
          </a:p>
          <a:p>
            <a:pPr lvl="1"/>
            <a:r>
              <a:rPr lang="en-US" sz="2000" dirty="0" smtClean="0"/>
              <a:t>L98.411… </a:t>
            </a:r>
            <a:r>
              <a:rPr lang="en-US" sz="2000" dirty="0"/>
              <a:t>of buttock limited to breakdown of skin</a:t>
            </a:r>
          </a:p>
          <a:p>
            <a:pPr lvl="1"/>
            <a:r>
              <a:rPr lang="en-US" sz="2000" dirty="0" smtClean="0"/>
              <a:t>L98.412 </a:t>
            </a:r>
            <a:r>
              <a:rPr lang="en-US" sz="2000" dirty="0"/>
              <a:t>… of buttock with fat layer exposed</a:t>
            </a:r>
          </a:p>
          <a:p>
            <a:pPr lvl="1"/>
            <a:r>
              <a:rPr lang="en-US" sz="2000" dirty="0" smtClean="0"/>
              <a:t>L98.413 </a:t>
            </a:r>
            <a:r>
              <a:rPr lang="en-US" sz="2000" dirty="0"/>
              <a:t>… of buttock with necrosis of muscle</a:t>
            </a:r>
          </a:p>
          <a:p>
            <a:pPr lvl="1"/>
            <a:r>
              <a:rPr lang="en-US" sz="2000" dirty="0" smtClean="0"/>
              <a:t>L98.414 </a:t>
            </a:r>
            <a:r>
              <a:rPr lang="en-US" sz="2000" dirty="0"/>
              <a:t>… of buttock with necrosis of bone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ICD 10 and Value Based Payment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say that the </a:t>
            </a:r>
            <a:r>
              <a:rPr lang="en-US" dirty="0"/>
              <a:t>ICD-10 </a:t>
            </a:r>
            <a:r>
              <a:rPr lang="en-US" dirty="0" smtClean="0"/>
              <a:t>transition was </a:t>
            </a:r>
            <a:r>
              <a:rPr lang="en-US" dirty="0"/>
              <a:t>challenging is an </a:t>
            </a:r>
            <a:r>
              <a:rPr lang="en-US" dirty="0" smtClean="0"/>
              <a:t>understatement</a:t>
            </a:r>
          </a:p>
          <a:p>
            <a:r>
              <a:rPr lang="en-US" dirty="0" smtClean="0"/>
              <a:t>Now </a:t>
            </a:r>
            <a:r>
              <a:rPr lang="en-US" dirty="0" smtClean="0"/>
              <a:t>it’s time to maximize </a:t>
            </a:r>
            <a:r>
              <a:rPr lang="en-US" dirty="0"/>
              <a:t>the benefits of accurate ICD-10 code selection to </a:t>
            </a:r>
            <a:r>
              <a:rPr lang="en-US" dirty="0" smtClean="0"/>
              <a:t>ensure your organization’s </a:t>
            </a:r>
            <a:r>
              <a:rPr lang="en-US" dirty="0"/>
              <a:t>for success under new value-based reimbursement </a:t>
            </a:r>
            <a:r>
              <a:rPr lang="en-US" dirty="0" smtClean="0"/>
              <a:t>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Medicare – Four Parts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A </a:t>
            </a:r>
            <a:r>
              <a:rPr lang="en-US" sz="2800" dirty="0"/>
              <a:t>– </a:t>
            </a:r>
            <a:r>
              <a:rPr lang="en-US" sz="2800" dirty="0" smtClean="0"/>
              <a:t>Inpatient </a:t>
            </a:r>
            <a:r>
              <a:rPr lang="en-US" sz="2800" dirty="0"/>
              <a:t>acute care (1965)</a:t>
            </a:r>
          </a:p>
          <a:p>
            <a:pPr lvl="0"/>
            <a:r>
              <a:rPr lang="en-US" sz="2800" dirty="0"/>
              <a:t>B – </a:t>
            </a:r>
            <a:r>
              <a:rPr lang="en-US" sz="2800" dirty="0" smtClean="0"/>
              <a:t>Outpatient</a:t>
            </a:r>
            <a:r>
              <a:rPr lang="en-US" sz="2800" dirty="0"/>
              <a:t>, provider services (1965)</a:t>
            </a:r>
          </a:p>
          <a:p>
            <a:pPr lvl="0"/>
            <a:r>
              <a:rPr lang="en-US" sz="2800" dirty="0"/>
              <a:t>C – Medicare </a:t>
            </a:r>
            <a:r>
              <a:rPr lang="en-US" sz="2800" dirty="0" smtClean="0"/>
              <a:t>Choice &gt; Medicare </a:t>
            </a:r>
            <a:r>
              <a:rPr lang="en-US" sz="2800" dirty="0"/>
              <a:t>Advantage </a:t>
            </a:r>
            <a:r>
              <a:rPr lang="en-US" sz="2800" dirty="0" smtClean="0"/>
              <a:t>	(</a:t>
            </a:r>
            <a:r>
              <a:rPr lang="en-US" sz="2800" dirty="0"/>
              <a:t>1992, revised 2003)</a:t>
            </a:r>
          </a:p>
          <a:p>
            <a:pPr lvl="0"/>
            <a:r>
              <a:rPr lang="en-US" sz="2800" dirty="0"/>
              <a:t>D – Prescription Drug Program (2003)</a:t>
            </a:r>
          </a:p>
          <a:p>
            <a:pPr marL="109537" lv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2" name="Picture 4" descr="http://billtatro.com/wp-content/uploads/2016/02/raising-hand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0" y="1676400"/>
            <a:ext cx="812547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Serving Texas Hospitals/Health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0EC76-4E61-47CB-9A53-F2089F393A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3316" name="Picture 9" descr="HealthSha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4738"/>
            <a:ext cx="2178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Content Placeholder 12" descr="THIE_2C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0" y="4970463"/>
            <a:ext cx="17018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THA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798638"/>
            <a:ext cx="19812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HOSPAC_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TCQPS_2C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905000"/>
            <a:ext cx="3505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278009"/>
            <a:ext cx="3810000" cy="101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Medicare Costs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1967 </a:t>
            </a:r>
            <a:r>
              <a:rPr lang="en-US" dirty="0" smtClean="0"/>
              <a:t>- $</a:t>
            </a:r>
            <a:r>
              <a:rPr lang="en-US" dirty="0"/>
              <a:t>4.6 </a:t>
            </a:r>
            <a:r>
              <a:rPr lang="en-US" dirty="0" smtClean="0"/>
              <a:t>billion </a:t>
            </a:r>
          </a:p>
          <a:p>
            <a:r>
              <a:rPr lang="en-US" dirty="0" smtClean="0"/>
              <a:t>2014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$600 </a:t>
            </a:r>
            <a:r>
              <a:rPr lang="en-US" dirty="0" smtClean="0"/>
              <a:t>billion</a:t>
            </a:r>
            <a:endParaRPr lang="en-US" dirty="0"/>
          </a:p>
          <a:p>
            <a:r>
              <a:rPr lang="en-US" sz="2800" i="1" dirty="0" smtClean="0"/>
              <a:t>“CBO </a:t>
            </a:r>
            <a:r>
              <a:rPr lang="en-US" sz="2800" i="1" dirty="0"/>
              <a:t>projects that in just 10 years (2024) Medicare spending will reach nearly $1.1 </a:t>
            </a:r>
            <a:r>
              <a:rPr lang="en-US" sz="2800" i="1" dirty="0" smtClean="0"/>
              <a:t>trillion.” </a:t>
            </a:r>
          </a:p>
          <a:p>
            <a:pPr lvl="1"/>
            <a:r>
              <a:rPr lang="en-US" sz="1400" i="1" dirty="0">
                <a:hlinkClick r:id="rId2"/>
              </a:rPr>
              <a:t>http://www.gao.gov/highrisk/medicare_program/</a:t>
            </a:r>
            <a:r>
              <a:rPr lang="en-US" sz="1400" i="1" dirty="0" smtClean="0">
                <a:hlinkClick r:id="rId2"/>
              </a:rPr>
              <a:t>why_did_study</a:t>
            </a:r>
            <a:endParaRPr lang="en-US" sz="2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371600"/>
            <a:ext cx="2247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4000" b="1" dirty="0" smtClean="0"/>
              <a:t>Long Term Challenges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Americans 65 or older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1963 - 7.5 </a:t>
            </a:r>
            <a:r>
              <a:rPr lang="en-US" sz="2400" dirty="0"/>
              <a:t>million </a:t>
            </a:r>
            <a:endParaRPr lang="en-US" sz="2400" dirty="0" smtClean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2015 - 55 million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2030 - 80 million</a:t>
            </a:r>
            <a:endParaRPr lang="en-US" sz="2400" dirty="0"/>
          </a:p>
          <a:p>
            <a:pPr marL="109537" indent="0">
              <a:buNone/>
            </a:pPr>
            <a:r>
              <a:rPr lang="en-US" dirty="0" smtClean="0"/>
              <a:t>Life Expectancy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1916 - 54</a:t>
            </a:r>
            <a:endParaRPr lang="en-US" sz="2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1935 - 61</a:t>
            </a:r>
            <a:endParaRPr lang="en-US" sz="2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1965 - 66</a:t>
            </a:r>
            <a:endParaRPr lang="en-US" sz="2400" dirty="0"/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2014 - 79</a:t>
            </a:r>
            <a:endParaRPr lang="en-US" sz="24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vs. Quantity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Healthcare </a:t>
            </a:r>
            <a:r>
              <a:rPr lang="en-US" dirty="0"/>
              <a:t>is shifting from FFS model to pay-for-performance methods</a:t>
            </a:r>
          </a:p>
          <a:p>
            <a:r>
              <a:rPr lang="en-US" dirty="0"/>
              <a:t>Payers will reward value and care </a:t>
            </a:r>
            <a:r>
              <a:rPr lang="en-US" dirty="0" smtClean="0"/>
              <a:t>coordination - rather </a:t>
            </a:r>
            <a:r>
              <a:rPr lang="en-US" dirty="0"/>
              <a:t>than volume and duplication</a:t>
            </a:r>
          </a:p>
          <a:p>
            <a:r>
              <a:rPr lang="en-US" dirty="0"/>
              <a:t>HHS testing and expanding new health care payment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HHS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C4CA1"/>
                </a:solidFill>
              </a:rPr>
              <a:t>Payment Models:</a:t>
            </a:r>
          </a:p>
          <a:p>
            <a:r>
              <a:rPr lang="en-US" dirty="0"/>
              <a:t>Category 1: FFS no link to quality</a:t>
            </a:r>
          </a:p>
          <a:p>
            <a:r>
              <a:rPr lang="en-US" dirty="0"/>
              <a:t>Category 2: FFS with quality link</a:t>
            </a:r>
          </a:p>
          <a:p>
            <a:r>
              <a:rPr lang="en-US" dirty="0"/>
              <a:t>Category 3: Alternative Payment Models built on FFS architecture</a:t>
            </a:r>
          </a:p>
          <a:p>
            <a:r>
              <a:rPr lang="en-US" dirty="0"/>
              <a:t>Category 4: Population Based Payment</a:t>
            </a:r>
          </a:p>
          <a:p>
            <a:pPr marL="0" indent="0">
              <a:buNone/>
            </a:pPr>
            <a:r>
              <a:rPr lang="en-US" sz="1600" dirty="0"/>
              <a:t>Source: </a:t>
            </a:r>
            <a:r>
              <a:rPr lang="en-US" sz="1600" dirty="0">
                <a:hlinkClick r:id="rId2"/>
              </a:rPr>
              <a:t>http://www.hhs.gov/news/press/2015pres/01/20150126a.html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Better Care – Smarter Spending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C4CA1"/>
                </a:solidFill>
              </a:rPr>
              <a:t>Shift from Volume to Value</a:t>
            </a:r>
            <a:endParaRPr lang="en-US" sz="2400" b="1" dirty="0">
              <a:solidFill>
                <a:srgbClr val="1C4CA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Increasing accountability for quality and total cost of </a:t>
            </a:r>
            <a:r>
              <a:rPr lang="en-US" sz="2400" dirty="0" smtClean="0"/>
              <a:t>care </a:t>
            </a:r>
          </a:p>
          <a:p>
            <a:pPr marL="1071563" lvl="2" indent="-514350"/>
            <a:r>
              <a:rPr lang="en-US" sz="1800" dirty="0" smtClean="0"/>
              <a:t>2011 – Value Based </a:t>
            </a:r>
            <a:r>
              <a:rPr lang="en-US" sz="1800" dirty="0" smtClean="0"/>
              <a:t>Claims - 0</a:t>
            </a:r>
            <a:r>
              <a:rPr lang="en-US" sz="1800" dirty="0" smtClean="0"/>
              <a:t>%</a:t>
            </a:r>
          </a:p>
          <a:p>
            <a:pPr marL="1071563" lvl="2" indent="-514350"/>
            <a:r>
              <a:rPr lang="en-US" sz="1800" dirty="0" smtClean="0"/>
              <a:t>2018 – Value Based Claims - 90%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Timeline</a:t>
            </a:r>
            <a:endParaRPr lang="en-US" sz="2400" dirty="0"/>
          </a:p>
          <a:p>
            <a:pPr marL="1179513" lvl="2" indent="-514350"/>
            <a:r>
              <a:rPr lang="en-US" sz="1800" dirty="0"/>
              <a:t>30% of Medicare payments in alternative payment models (categories 3 &amp; 4) by the end of 2016</a:t>
            </a:r>
          </a:p>
          <a:p>
            <a:pPr marL="1179513" lvl="2" indent="-514350"/>
            <a:r>
              <a:rPr lang="en-US" sz="1800" dirty="0"/>
              <a:t>50% of Medicare payments in alternative payment models (categories 3 &amp; 4) by the end of 2018</a:t>
            </a:r>
          </a:p>
          <a:p>
            <a:pPr marL="1179513" lvl="2" indent="-514350"/>
            <a:r>
              <a:rPr lang="en-US" sz="1800" dirty="0"/>
              <a:t>Overall, 85% of payments in categories 2 through 4 by 2016 and 90% by </a:t>
            </a:r>
            <a:r>
              <a:rPr lang="en-US" sz="1800" dirty="0" smtClean="0"/>
              <a:t>2018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</a:t>
            </a:r>
            <a:r>
              <a:rPr lang="en-US" sz="3600" dirty="0"/>
              <a:t>does VBP relate to ICD-</a:t>
            </a:r>
            <a:r>
              <a:rPr lang="en-US" dirty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</a:t>
            </a:r>
            <a:r>
              <a:rPr lang="en-US" dirty="0"/>
              <a:t>and completeness of coding drives many of the quality and severity-of-illness indicators that in turn determine value-based payments or </a:t>
            </a:r>
            <a:r>
              <a:rPr lang="en-US" dirty="0" smtClean="0"/>
              <a:t>penalties</a:t>
            </a:r>
          </a:p>
          <a:p>
            <a:r>
              <a:rPr lang="en-US" dirty="0" smtClean="0"/>
              <a:t>Accuracy </a:t>
            </a:r>
            <a:r>
              <a:rPr lang="en-US" dirty="0"/>
              <a:t>and preciseness of the coding of a </a:t>
            </a:r>
            <a:r>
              <a:rPr lang="en-US" dirty="0" smtClean="0"/>
              <a:t>patient’s </a:t>
            </a:r>
            <a:r>
              <a:rPr lang="en-US" dirty="0"/>
              <a:t>record ultimately will affect VBP payments and whether reimbursement increases or 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ICD Codes?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International Classification of Disease (ICD) codes are the international classifications for all diseases and many other health problems for purposes of health management, including:</a:t>
            </a:r>
          </a:p>
          <a:p>
            <a:pPr lvl="1"/>
            <a:r>
              <a:rPr lang="en-US" sz="1800" dirty="0"/>
              <a:t>Analysis of the general health of population groups</a:t>
            </a:r>
          </a:p>
          <a:p>
            <a:pPr lvl="1"/>
            <a:r>
              <a:rPr lang="en-US" sz="1800" dirty="0"/>
              <a:t>Monitoring of the incidence and prevalence of diseases</a:t>
            </a:r>
          </a:p>
          <a:p>
            <a:pPr lvl="1"/>
            <a:r>
              <a:rPr lang="en-US" sz="1800" dirty="0"/>
              <a:t>Monitoring other health problems in relation to other variables such as the characteristics and circumstances of the individuals affected, reimbursement, resource allocation, and quality </a:t>
            </a:r>
            <a:r>
              <a:rPr lang="en-US" sz="1800" dirty="0">
                <a:hlinkClick r:id="rId2"/>
              </a:rPr>
              <a:t>http://www.who.int/classifications/icd/en/</a:t>
            </a:r>
            <a:r>
              <a:rPr lang="en-US" sz="1800" dirty="0"/>
              <a:t> </a:t>
            </a:r>
          </a:p>
          <a:p>
            <a:r>
              <a:rPr lang="en-US" sz="2000" dirty="0"/>
              <a:t>ICD codes are now a key component in reimbursement, quality and utilization review and other data management </a:t>
            </a:r>
            <a:r>
              <a:rPr lang="en-US" sz="2000" dirty="0" smtClean="0"/>
              <a:t>activities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431E53-226F-47E2-94A8-615CF67298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A_template">
  <a:themeElements>
    <a:clrScheme name="THA Color Palette">
      <a:dk1>
        <a:sysClr val="windowText" lastClr="000000"/>
      </a:dk1>
      <a:lt1>
        <a:sysClr val="window" lastClr="FFFFFF"/>
      </a:lt1>
      <a:dk2>
        <a:srgbClr val="3A484F"/>
      </a:dk2>
      <a:lt2>
        <a:srgbClr val="E7E0D7"/>
      </a:lt2>
      <a:accent1>
        <a:srgbClr val="0C3D7B"/>
      </a:accent1>
      <a:accent2>
        <a:srgbClr val="6C801C"/>
      </a:accent2>
      <a:accent3>
        <a:srgbClr val="8A152B"/>
      </a:accent3>
      <a:accent4>
        <a:srgbClr val="00657E"/>
      </a:accent4>
      <a:accent5>
        <a:srgbClr val="D68015"/>
      </a:accent5>
      <a:accent6>
        <a:srgbClr val="E7BC29"/>
      </a:accent6>
      <a:hlink>
        <a:srgbClr val="0F4F9D"/>
      </a:hlink>
      <a:folHlink>
        <a:srgbClr val="42125A"/>
      </a:folHlink>
    </a:clrScheme>
    <a:fontScheme name="Custom 4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3500" marR="0" indent="-2555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>
            <a:schemeClr val="accent1"/>
          </a:buClr>
          <a:buSzPct val="90000"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emplateProperties xmlns="urn:microsoft.template.properties">
  <_Version>12.0.4319</_Version>
  <_LCID>1033</_LCID>
</templateProperties>
</file>

<file path=customXml/itemProps1.xml><?xml version="1.0" encoding="utf-8"?>
<ds:datastoreItem xmlns:ds="http://schemas.openxmlformats.org/officeDocument/2006/customXml" ds:itemID="{34F0350D-BC23-4579-8173-84BDB006F9D6}">
  <ds:schemaRefs>
    <ds:schemaRef ds:uri="urn:microsoft.template.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898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Wingdings</vt:lpstr>
      <vt:lpstr>THA_template</vt:lpstr>
      <vt:lpstr>Transition to Value Based Payment </vt:lpstr>
      <vt:lpstr>Medicare – Four Parts</vt:lpstr>
      <vt:lpstr>Medicare Costs</vt:lpstr>
      <vt:lpstr> Long Term Challenges </vt:lpstr>
      <vt:lpstr>Quality vs. Quantity</vt:lpstr>
      <vt:lpstr>HHS Framework</vt:lpstr>
      <vt:lpstr>Better Care – Smarter Spending</vt:lpstr>
      <vt:lpstr>How does VBP relate to ICD-10</vt:lpstr>
      <vt:lpstr>What Are ICD Codes?</vt:lpstr>
      <vt:lpstr>What is ICD-10?</vt:lpstr>
      <vt:lpstr> Quantifying Value</vt:lpstr>
      <vt:lpstr> ICD-10-CM </vt:lpstr>
      <vt:lpstr> ICD-10-PCS </vt:lpstr>
      <vt:lpstr>Key ICD-10 Changes</vt:lpstr>
      <vt:lpstr>Disease Etiology</vt:lpstr>
      <vt:lpstr>Laterality</vt:lpstr>
      <vt:lpstr>Patient Non-Compliance</vt:lpstr>
      <vt:lpstr>Detailed Condition</vt:lpstr>
      <vt:lpstr>ICD 10 and Value Based Payment</vt:lpstr>
      <vt:lpstr>Questions</vt:lpstr>
      <vt:lpstr>Serving Texas Hospitals/Health Systems</vt:lpstr>
    </vt:vector>
  </TitlesOfParts>
  <Company>THA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barbarab</dc:creator>
  <cp:lastModifiedBy>Julie Chicoine</cp:lastModifiedBy>
  <cp:revision>149</cp:revision>
  <dcterms:created xsi:type="dcterms:W3CDTF">2008-12-05T22:00:56Z</dcterms:created>
  <dcterms:modified xsi:type="dcterms:W3CDTF">2016-05-02T17:27:25Z</dcterms:modified>
</cp:coreProperties>
</file>